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0" r:id="rId1"/>
  </p:sldMasterIdLst>
  <p:notesMasterIdLst>
    <p:notesMasterId r:id="rId10"/>
  </p:notesMasterIdLst>
  <p:handoutMasterIdLst>
    <p:handoutMasterId r:id="rId11"/>
  </p:handoutMasterIdLst>
  <p:sldIdLst>
    <p:sldId id="373" r:id="rId2"/>
    <p:sldId id="463" r:id="rId3"/>
    <p:sldId id="458" r:id="rId4"/>
    <p:sldId id="461" r:id="rId5"/>
    <p:sldId id="462" r:id="rId6"/>
    <p:sldId id="460" r:id="rId7"/>
    <p:sldId id="465" r:id="rId8"/>
    <p:sldId id="464" r:id="rId9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99"/>
    <a:srgbClr val="577EFB"/>
    <a:srgbClr val="DA3C78"/>
    <a:srgbClr val="FF6600"/>
    <a:srgbClr val="FF9933"/>
    <a:srgbClr val="F2EC00"/>
    <a:srgbClr val="F8F2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84" autoAdjust="0"/>
    <p:restoredTop sz="97602" autoAdjust="0"/>
  </p:normalViewPr>
  <p:slideViewPr>
    <p:cSldViewPr>
      <p:cViewPr>
        <p:scale>
          <a:sx n="100" d="100"/>
          <a:sy n="100" d="100"/>
        </p:scale>
        <p:origin x="-300" y="-23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1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233" cy="495857"/>
          </a:xfrm>
          <a:prstGeom prst="rect">
            <a:avLst/>
          </a:prstGeom>
        </p:spPr>
        <p:txBody>
          <a:bodyPr vert="horz" lIns="90931" tIns="45465" rIns="90931" bIns="45465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wrap="square" lIns="90931" tIns="45465" rIns="90931" bIns="454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14088B-6E63-4801-B5D1-60F8073C5803}" type="datetimeFigureOut">
              <a:rPr lang="ru-RU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197"/>
            <a:ext cx="2947233" cy="495857"/>
          </a:xfrm>
          <a:prstGeom prst="rect">
            <a:avLst/>
          </a:prstGeom>
        </p:spPr>
        <p:txBody>
          <a:bodyPr vert="horz" lIns="90931" tIns="45465" rIns="90931" bIns="45465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wrap="square" lIns="90931" tIns="45465" rIns="90931" bIns="454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5F6E860-BA9E-4713-B1BF-8E671963CE4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9847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233" cy="495857"/>
          </a:xfrm>
          <a:prstGeom prst="rect">
            <a:avLst/>
          </a:prstGeom>
        </p:spPr>
        <p:txBody>
          <a:bodyPr vert="horz" lIns="90931" tIns="45465" rIns="90931" bIns="454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857"/>
          </a:xfrm>
          <a:prstGeom prst="rect">
            <a:avLst/>
          </a:prstGeom>
        </p:spPr>
        <p:txBody>
          <a:bodyPr vert="horz" wrap="square" lIns="90931" tIns="45465" rIns="90931" bIns="454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5190B6-7B1F-4B04-AED9-461640180291}" type="datetimeFigureOut">
              <a:rPr lang="ru-RU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1" tIns="45465" rIns="90931" bIns="45465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342" y="4714599"/>
            <a:ext cx="5438140" cy="4467462"/>
          </a:xfrm>
          <a:prstGeom prst="rect">
            <a:avLst/>
          </a:prstGeom>
        </p:spPr>
        <p:txBody>
          <a:bodyPr vert="horz" wrap="square" lIns="90931" tIns="45465" rIns="90931" bIns="45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197"/>
            <a:ext cx="2947233" cy="495857"/>
          </a:xfrm>
          <a:prstGeom prst="rect">
            <a:avLst/>
          </a:prstGeom>
        </p:spPr>
        <p:txBody>
          <a:bodyPr vert="horz" lIns="90931" tIns="45465" rIns="90931" bIns="454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9197"/>
            <a:ext cx="2945659" cy="495857"/>
          </a:xfrm>
          <a:prstGeom prst="rect">
            <a:avLst/>
          </a:prstGeom>
        </p:spPr>
        <p:txBody>
          <a:bodyPr vert="horz" wrap="square" lIns="90931" tIns="45465" rIns="90931" bIns="454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606809-CBA4-4647-A1F2-3592CA2D15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5498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06809-CBA4-4647-A1F2-3592CA2D151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919"/>
            <a:r>
              <a:rPr lang="ru-RU" dirty="0"/>
              <a:t>специфика подготовки азиатских команд </a:t>
            </a:r>
            <a:r>
              <a:rPr lang="ru-RU" dirty="0" err="1"/>
              <a:t>Worldskills</a:t>
            </a:r>
            <a:r>
              <a:rPr lang="ru-RU" dirty="0"/>
              <a:t> «феноменом </a:t>
            </a:r>
            <a:r>
              <a:rPr lang="ru-RU" dirty="0" err="1"/>
              <a:t>ТайТай</a:t>
            </a:r>
            <a:r>
              <a:rPr lang="ru-RU" dirty="0"/>
              <a:t>».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06809-CBA4-4647-A1F2-3592CA2D151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860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baseline="0" dirty="0" smtClean="0"/>
              <a:t>Еще одна особенность чемпионата - трек компетенций будущего (</a:t>
            </a:r>
            <a:r>
              <a:rPr lang="ru-RU" sz="900" baseline="0" dirty="0" err="1" smtClean="0"/>
              <a:t>Future</a:t>
            </a:r>
            <a:r>
              <a:rPr lang="ru-RU" sz="900" baseline="0" dirty="0" smtClean="0"/>
              <a:t> </a:t>
            </a:r>
            <a:r>
              <a:rPr lang="ru-RU" sz="900" baseline="0" dirty="0" err="1" smtClean="0"/>
              <a:t>Skills</a:t>
            </a:r>
            <a:r>
              <a:rPr lang="ru-RU" sz="900" baseline="0" dirty="0" smtClean="0"/>
              <a:t>) - соревнования по перспективным профессиям, которые пока не стандартизированы: промышленный дизайн, промышленная робототехника, реверсивный инжиниринг, лазерные технологии, управление жизненным циклом и </a:t>
            </a:r>
            <a:r>
              <a:rPr lang="ru-RU" sz="900" baseline="0" dirty="0" err="1" smtClean="0"/>
              <a:t>нейропилотирование</a:t>
            </a:r>
            <a:r>
              <a:rPr lang="ru-RU" sz="900" baseline="0" dirty="0" smtClean="0"/>
              <a:t>.</a:t>
            </a:r>
          </a:p>
          <a:p>
            <a:r>
              <a:rPr lang="ru-RU" sz="900" baseline="0" dirty="0" smtClean="0"/>
              <a:t>«</a:t>
            </a:r>
            <a:r>
              <a:rPr lang="ru-RU" sz="900" baseline="0" dirty="0" err="1" smtClean="0"/>
              <a:t>Нейропилотирование</a:t>
            </a:r>
            <a:r>
              <a:rPr lang="ru-RU" sz="900" baseline="0" dirty="0" smtClean="0"/>
              <a:t>» стало прорывным направлением чемпионата, так как оно было представлено в соревновательной программе </a:t>
            </a:r>
            <a:r>
              <a:rPr lang="ru-RU" sz="900" baseline="0" dirty="0" err="1" smtClean="0"/>
              <a:t>Worldskills</a:t>
            </a:r>
            <a:r>
              <a:rPr lang="ru-RU" sz="900" baseline="0" dirty="0" smtClean="0"/>
              <a:t> впервые в мире. Генеральный директор АСИ Андрей Никитин подробно рассказал об этой компетенции на встрече с председателем Правительства Дмитрием Медведевым и получил поддержку идеи интеграции новых профессий в реальную деятельность предприятий.</a:t>
            </a:r>
          </a:p>
          <a:p>
            <a:endParaRPr lang="ru-RU" sz="900" baseline="0" dirty="0" smtClean="0"/>
          </a:p>
          <a:p>
            <a:r>
              <a:rPr lang="ru-RU" sz="900" baseline="0" dirty="0" smtClean="0"/>
              <a:t>На площади в 10 тысяч квадратных метров представили беспилотные летательные аппараты, футбольные матчи роботов, тренажеры виртуальной реальности, новейшие композитные материалы и другие высокотехнологичные разработки российских компаний.</a:t>
            </a:r>
          </a:p>
          <a:p>
            <a:r>
              <a:rPr lang="ru-RU" sz="900" baseline="0" dirty="0" smtClean="0"/>
              <a:t>Технологические новинки использовались не только для развлечения зрителей, но и тестировались в зоне соревнований.</a:t>
            </a:r>
          </a:p>
          <a:p>
            <a:endParaRPr lang="ru-RU" sz="900" baseline="0" dirty="0" smtClean="0"/>
          </a:p>
          <a:p>
            <a:r>
              <a:rPr lang="ru-RU" sz="900" baseline="0" dirty="0" smtClean="0"/>
              <a:t>На участников соревнований в компетенции «</a:t>
            </a:r>
            <a:r>
              <a:rPr lang="ru-RU" sz="900" baseline="0" dirty="0" err="1" smtClean="0"/>
              <a:t>мехатроника</a:t>
            </a:r>
            <a:r>
              <a:rPr lang="ru-RU" sz="900" baseline="0" dirty="0" smtClean="0"/>
              <a:t>» устанавливались биометрические датчики, которые измеряют пульс, сопротивление кожи, амплитуду движений, температуру и тонус мышц.</a:t>
            </a:r>
          </a:p>
          <a:p>
            <a:endParaRPr lang="ru-RU" sz="900" baseline="0" dirty="0" smtClean="0"/>
          </a:p>
          <a:p>
            <a:r>
              <a:rPr lang="ru-RU" sz="900" baseline="0" dirty="0" smtClean="0"/>
              <a:t>«Деятельность настоящего и тем более будущего - это, в первую очередь, работа головой. Причем, коллективная работа головой. Если раньше достаточно было траектории движений, то теперь нужна траектория мысли, траектория коммуникации. Нужно снять все показания - звуки, движения, активность мозга, эмоциональные состояния - чтобы сделать «слепок» деятельности и понять, как выглядит правильная и успешная. Созданный слепок можно использовать для обучения, проектирования новой деятельности, нового мышления»,</a:t>
            </a:r>
            <a:endParaRPr lang="ru-RU" sz="900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06809-CBA4-4647-A1F2-3592CA2D151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218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</a:t>
            </a:r>
            <a:r>
              <a:rPr lang="ru-RU" sz="900" baseline="0" dirty="0" smtClean="0"/>
              <a:t>роведение Второго Чемпионата </a:t>
            </a:r>
            <a:r>
              <a:rPr lang="ru-RU" sz="900" baseline="0" dirty="0" err="1" smtClean="0"/>
              <a:t>WorldSkills</a:t>
            </a:r>
            <a:r>
              <a:rPr lang="ru-RU" sz="900" baseline="0" dirty="0" smtClean="0"/>
              <a:t> Hi-tech-2015 реализуется Союзом «Агентство развития профессиональных сообществ и рабочих кадров «</a:t>
            </a:r>
            <a:r>
              <a:rPr lang="ru-RU" sz="900" baseline="0" dirty="0" err="1" smtClean="0"/>
              <a:t>Ворлдскиллс</a:t>
            </a:r>
            <a:r>
              <a:rPr lang="ru-RU" sz="900" baseline="0" dirty="0" smtClean="0"/>
              <a:t> Россия» при поддержке Агентства стратегических инициатив по продвижению проектов, </a:t>
            </a:r>
            <a:r>
              <a:rPr lang="ru-RU" sz="900" baseline="0" dirty="0" err="1" smtClean="0"/>
              <a:t>Минпромторга</a:t>
            </a:r>
            <a:r>
              <a:rPr lang="ru-RU" sz="900" baseline="0" dirty="0" smtClean="0"/>
              <a:t> России, </a:t>
            </a:r>
            <a:r>
              <a:rPr lang="ru-RU" sz="900" baseline="0" dirty="0" err="1" smtClean="0"/>
              <a:t>Госкорпорации</a:t>
            </a:r>
            <a:r>
              <a:rPr lang="ru-RU" sz="900" baseline="0" dirty="0" smtClean="0"/>
              <a:t> «</a:t>
            </a:r>
            <a:r>
              <a:rPr lang="ru-RU" sz="900" baseline="0" dirty="0" err="1" smtClean="0"/>
              <a:t>Ростех</a:t>
            </a:r>
            <a:r>
              <a:rPr lang="ru-RU" sz="900" baseline="0" dirty="0" smtClean="0"/>
              <a:t>», Правительства Свердловской области, а также </a:t>
            </a:r>
            <a:r>
              <a:rPr lang="ru-RU" sz="900" baseline="0" dirty="0" err="1" smtClean="0"/>
              <a:t>Госкорпорации</a:t>
            </a:r>
            <a:r>
              <a:rPr lang="ru-RU" sz="900" baseline="0" dirty="0" smtClean="0"/>
              <a:t> «</a:t>
            </a:r>
            <a:r>
              <a:rPr lang="ru-RU" sz="900" baseline="0" dirty="0" err="1" smtClean="0"/>
              <a:t>Росатом</a:t>
            </a:r>
            <a:r>
              <a:rPr lang="ru-RU" sz="900" baseline="0" dirty="0" smtClean="0"/>
              <a:t>», Объединенной авиастроительной корпорации, Объединенной судостроительной корпорации, Фонда развития промышленности.</a:t>
            </a:r>
          </a:p>
          <a:p>
            <a:endParaRPr lang="ru-RU" sz="900" baseline="0" dirty="0" smtClean="0"/>
          </a:p>
          <a:p>
            <a:r>
              <a:rPr lang="ru-RU" sz="900" baseline="0" dirty="0" smtClean="0"/>
              <a:t>Задачи деловой программы чемпионата </a:t>
            </a:r>
            <a:r>
              <a:rPr lang="ru-RU" sz="900" baseline="0" dirty="0" err="1" smtClean="0"/>
              <a:t>Hi-tech</a:t>
            </a:r>
            <a:r>
              <a:rPr lang="ru-RU" sz="900" baseline="0" dirty="0" smtClean="0"/>
              <a:t>:</a:t>
            </a:r>
          </a:p>
          <a:p>
            <a:r>
              <a:rPr lang="ru-RU" sz="900" baseline="0" dirty="0" smtClean="0"/>
              <a:t>артикуляция инструментов </a:t>
            </a:r>
            <a:r>
              <a:rPr lang="ru-RU" sz="900" baseline="0" dirty="0" err="1" smtClean="0"/>
              <a:t>WorldSkills</a:t>
            </a:r>
            <a:r>
              <a:rPr lang="ru-RU" sz="900" baseline="0" dirty="0" smtClean="0"/>
              <a:t> для промышленности и понимание задач, стоящих перед промышленными предприятиями по подготовке кадров;</a:t>
            </a:r>
          </a:p>
          <a:p>
            <a:r>
              <a:rPr lang="ru-RU" sz="900" baseline="0" dirty="0" smtClean="0"/>
              <a:t>формирование общего видения кадрового обеспечения промышленного роста;</a:t>
            </a:r>
          </a:p>
          <a:p>
            <a:r>
              <a:rPr lang="ru-RU" sz="900" baseline="0" dirty="0" smtClean="0"/>
              <a:t>обсуждение задач подготовки и проведения в Российской федерации Мирового чемпионата по профессиональному мастерству 2019 года;</a:t>
            </a:r>
          </a:p>
          <a:p>
            <a:r>
              <a:rPr lang="ru-RU" sz="900" baseline="0" dirty="0" smtClean="0"/>
              <a:t>обсуждение кадровых задач под реализацию дорожных карт Национальной технологической инициативы;</a:t>
            </a:r>
          </a:p>
          <a:p>
            <a:r>
              <a:rPr lang="ru-RU" sz="900" baseline="0" dirty="0" smtClean="0"/>
              <a:t>обмен лучшими российскими и международными практиками кадрового обеспечения промышленного роста;</a:t>
            </a:r>
          </a:p>
          <a:p>
            <a:r>
              <a:rPr lang="ru-RU" sz="900" baseline="0" dirty="0" smtClean="0"/>
              <a:t>усиление международного взаимодействия и построение совместного плана работ в контексте деятельности в рамках рабочей группы </a:t>
            </a:r>
            <a:r>
              <a:rPr lang="ru-RU" sz="900" baseline="0" dirty="0" err="1" smtClean="0"/>
              <a:t>Skills</a:t>
            </a:r>
            <a:r>
              <a:rPr lang="ru-RU" sz="900" baseline="0" dirty="0" smtClean="0"/>
              <a:t> </a:t>
            </a:r>
            <a:r>
              <a:rPr lang="ru-RU" sz="900" baseline="0" dirty="0" err="1" smtClean="0"/>
              <a:t>Development</a:t>
            </a:r>
            <a:r>
              <a:rPr lang="ru-RU" sz="900" baseline="0" dirty="0" smtClean="0"/>
              <a:t> </a:t>
            </a:r>
            <a:r>
              <a:rPr lang="ru-RU" sz="900" baseline="0" dirty="0" err="1" smtClean="0"/>
              <a:t>Working</a:t>
            </a:r>
            <a:r>
              <a:rPr lang="ru-RU" sz="900" baseline="0" dirty="0" smtClean="0"/>
              <a:t> </a:t>
            </a:r>
            <a:r>
              <a:rPr lang="ru-RU" sz="900" baseline="0" dirty="0" err="1" smtClean="0"/>
              <a:t>Group</a:t>
            </a:r>
            <a:r>
              <a:rPr lang="ru-RU" sz="900" baseline="0" dirty="0" smtClean="0"/>
              <a:t> Делового совета БРИКС;</a:t>
            </a:r>
          </a:p>
          <a:p>
            <a:r>
              <a:rPr lang="ru-RU" sz="900" baseline="0" dirty="0" smtClean="0"/>
              <a:t>формирование общего понимания задач развития директоров учреждений среднего профессионального образования, ректоров инженерно-технических вузов, региональных чиновников.</a:t>
            </a:r>
          </a:p>
          <a:p>
            <a:r>
              <a:rPr lang="ru-RU" sz="900" baseline="0" dirty="0" smtClean="0"/>
              <a:t> </a:t>
            </a:r>
            <a:r>
              <a:rPr lang="ru-RU" sz="900" baseline="0" dirty="0" err="1" smtClean="0"/>
              <a:t>WorldSkills</a:t>
            </a:r>
            <a:r>
              <a:rPr lang="ru-RU" sz="900" baseline="0" dirty="0" smtClean="0"/>
              <a:t> Hi-tech-2015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06809-CBA4-4647-A1F2-3592CA2D151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698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06809-CBA4-4647-A1F2-3592CA2D151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574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06809-CBA4-4647-A1F2-3592CA2D151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96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F606809-CBA4-4647-A1F2-3592CA2D151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91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2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0FC385-9378-46FF-AC9E-7706A73C3EBB}" type="datetime1">
              <a:rPr lang="ru-RU" smtClean="0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33884E-C362-4583-9E39-316813D09E5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8"/>
          <p:cNvSpPr/>
          <p:nvPr userDrawn="1"/>
        </p:nvSpPr>
        <p:spPr>
          <a:xfrm>
            <a:off x="9752014" y="4846638"/>
            <a:ext cx="153987" cy="20113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9"/>
          <p:cNvSpPr/>
          <p:nvPr userDrawn="1"/>
        </p:nvSpPr>
        <p:spPr>
          <a:xfrm>
            <a:off x="9752014" y="0"/>
            <a:ext cx="153987" cy="48466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9" name="Picture 2" descr="C:\Users\Juliana\Desktop\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945315" y="1484313"/>
            <a:ext cx="1951037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E37F52-20D3-40BD-BEAF-996B36363F04}" type="datetime1">
              <a:rPr lang="ru-RU" smtClean="0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BC01B-F154-498E-BACB-50FE0E18155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0A1A2B-BAD0-4157-B04A-3A21B88BFF0A}" type="datetime1">
              <a:rPr lang="ru-RU" smtClean="0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FE39-9EF1-4AD0-B55A-F95EE51C1CF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313262-A27A-42C3-BF10-8E13E7E31768}" type="datetime1">
              <a:rPr lang="ru-RU" smtClean="0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05AAE-3DF0-455B-B778-B53B1265143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7" name="Picture 2" descr="C:\Users\Juliana\Desktop\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3840" y="188913"/>
            <a:ext cx="528637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4C354C-FEE1-43F9-97AF-F8F1D9B1D446}" type="datetime1">
              <a:rPr lang="ru-RU" smtClean="0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69D94-8592-4309-9D4F-4D240F1EF8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8CE41-0002-4924-99AD-EF41AFE49FE4}" type="datetime1">
              <a:rPr lang="ru-RU" smtClean="0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C7BC7-4405-4F37-B6E0-21E1AAE4D7B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" name="Picture 2" descr="C:\Users\Juliana\Desktop\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3838" y="188913"/>
            <a:ext cx="5302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72C725-F4B7-497E-BCED-0709097830E4}" type="datetime1">
              <a:rPr lang="ru-RU" smtClean="0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3DC34-0FF6-4981-858D-31C655A44D3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" name="Picture 2" descr="C:\Users\Juliana\Desktop\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3838" y="188913"/>
            <a:ext cx="5302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3E233-C2E4-487E-8DC2-FE4F47E9D44A}" type="datetime1">
              <a:rPr lang="ru-RU" smtClean="0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49D8B-D0C8-4247-B223-7B6C318FBC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6" name="Picture 2" descr="C:\Users\Juliana\Desktop\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3838" y="188913"/>
            <a:ext cx="5302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9AF99-7406-4042-B6E2-0B3E5A363AAD}" type="datetime1">
              <a:rPr lang="ru-RU" smtClean="0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1F909-B508-4860-B21C-754778E79B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5" name="Picture 2" descr="C:\Users\Juliana\Desktop\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3838" y="188913"/>
            <a:ext cx="5302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837473-79BE-4DF3-9555-D6922F8E8278}" type="datetime1">
              <a:rPr lang="ru-RU" smtClean="0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49620-5002-4470-AFD2-3274D895433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" name="Picture 2" descr="C:\Users\Juliana\Desktop\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3838" y="188913"/>
            <a:ext cx="53022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CB91B3-A62A-4465-91A5-3C54B2734383}" type="datetime1">
              <a:rPr lang="ru-RU" smtClean="0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31AA3-06BB-4338-AC86-200E5A87B37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8" name="Picture 2" descr="C:\Users\Juliana\Desktop\logo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699501" y="5013329"/>
            <a:ext cx="5270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A2BAED-76C8-4B4B-909B-47BFA68B4860}" type="datetime1">
              <a:rPr lang="ru-RU" smtClean="0"/>
              <a:pPr>
                <a:defRPr/>
              </a:pPr>
              <a:t>14.12.2015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20A508-9461-4127-B10F-B910FE75D0E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4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1771"/>
            <a:ext cx="9906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8" name="Подзаголовок 4"/>
          <p:cNvSpPr txBox="1">
            <a:spLocks/>
          </p:cNvSpPr>
          <p:nvPr/>
        </p:nvSpPr>
        <p:spPr bwMode="auto">
          <a:xfrm>
            <a:off x="380969" y="3929068"/>
            <a:ext cx="9215502" cy="100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464" y="3575269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II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НАЦИОНАЛЬНЫЙ ЧЕМПИОНАТ СКВОЗНЫХ РАБОЧИХ ПРОФЕССИЙ ВЫСОКОТЕХНОЛОГИЧНЫХ ОТРАСЛЕЙ ПРОМЫШЛЕННОСТИ ПО МЕТОДИКЕ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WORLDSKILLS</a:t>
            </a:r>
          </a:p>
          <a:p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6984" y="307181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30/10 – 03/11  2015 г., г. </a:t>
            </a:r>
            <a:r>
              <a:rPr lang="ru-RU" b="1" dirty="0">
                <a:solidFill>
                  <a:schemeClr val="bg1"/>
                </a:solidFill>
              </a:rPr>
              <a:t>Екатеринбург</a:t>
            </a:r>
          </a:p>
          <a:p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5876" y="214290"/>
            <a:ext cx="228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World Skills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Hi </a:t>
            </a:r>
            <a:r>
              <a:rPr lang="en-US" sz="2400" b="1" dirty="0">
                <a:solidFill>
                  <a:schemeClr val="bg1"/>
                </a:solidFill>
              </a:rPr>
              <a:t>- Tech 2015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C7BC7-4405-4F37-B6E0-21E1AAE4D7B5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026" name="Picture 2" descr="C:\Users\ZavPraktik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20" y="-161771"/>
            <a:ext cx="2474325" cy="294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28464" y="4653136"/>
            <a:ext cx="3790987" cy="189907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Тюменская область: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делегация от 11 ПОО,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более 20 человек</a:t>
            </a:r>
          </a:p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ТТСИиГХ</a:t>
            </a:r>
            <a:r>
              <a:rPr lang="ru-RU" b="1" dirty="0" smtClean="0">
                <a:solidFill>
                  <a:schemeClr val="tx1"/>
                </a:solidFill>
              </a:rPr>
              <a:t>; ТМТ; ТПК; ЗСГК; ТЛТ; ИМТ; ТКВТ; АТК; ТТИПКС; ГАПК; </a:t>
            </a:r>
            <a:r>
              <a:rPr lang="ru-RU" b="1" dirty="0" err="1" smtClean="0">
                <a:solidFill>
                  <a:schemeClr val="tx1"/>
                </a:solidFill>
              </a:rPr>
              <a:t>ТКТТиС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950397" y="5085184"/>
            <a:ext cx="642563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92960" y="4653136"/>
            <a:ext cx="5003511" cy="1800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ВОПРОСЫ ДЛЯ ОБСУЖДЕНИЯ: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Применение формата </a:t>
            </a:r>
            <a:r>
              <a:rPr lang="en-US" b="1" dirty="0" err="1" smtClean="0">
                <a:solidFill>
                  <a:schemeClr val="tx1"/>
                </a:solidFill>
              </a:rPr>
              <a:t>WorldSkills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 в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практике профориентаций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Инструменты и методики лучших практик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Формирование задач общего видения развития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087" y="1628800"/>
            <a:ext cx="4741987" cy="499714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3700" b="1" dirty="0">
                <a:latin typeface="Arial" pitchFamily="34" charset="0"/>
                <a:cs typeface="Arial" pitchFamily="34" charset="0"/>
              </a:rPr>
              <a:t>ЦЕЛЕВОЙ ОРИЕНТИР</a:t>
            </a:r>
          </a:p>
          <a:p>
            <a:pPr marL="0" indent="0">
              <a:buNone/>
            </a:pPr>
            <a:r>
              <a:rPr lang="ru-RU" sz="3700" dirty="0">
                <a:latin typeface="Arial" pitchFamily="34" charset="0"/>
                <a:cs typeface="Arial" pitchFamily="34" charset="0"/>
              </a:rPr>
              <a:t>Повышение статуса и стандартов профессиональной подготовки</a:t>
            </a:r>
          </a:p>
          <a:p>
            <a:pPr marL="0" indent="0">
              <a:buNone/>
            </a:pPr>
            <a:r>
              <a:rPr lang="ru-RU" sz="3700" dirty="0">
                <a:latin typeface="Arial" pitchFamily="34" charset="0"/>
                <a:cs typeface="Arial" pitchFamily="34" charset="0"/>
              </a:rPr>
              <a:t>Популяризация рабочих профессий</a:t>
            </a:r>
          </a:p>
          <a:p>
            <a:pPr marL="0" indent="0">
              <a:buNone/>
            </a:pPr>
            <a:r>
              <a:rPr lang="ru-RU" sz="3700" dirty="0">
                <a:latin typeface="Arial" pitchFamily="34" charset="0"/>
                <a:cs typeface="Arial" pitchFamily="34" charset="0"/>
              </a:rPr>
              <a:t>Ранняя профориентация школьников на основе методики </a:t>
            </a:r>
          </a:p>
          <a:p>
            <a:pPr marL="0" indent="0">
              <a:buNone/>
            </a:pPr>
            <a:r>
              <a:rPr lang="en-US" sz="3700" dirty="0" err="1">
                <a:latin typeface="Arial" pitchFamily="34" charset="0"/>
                <a:cs typeface="Arial" pitchFamily="34" charset="0"/>
              </a:rPr>
              <a:t>WorldSkills</a:t>
            </a:r>
            <a:endParaRPr lang="ru-RU" sz="37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700" dirty="0">
                <a:latin typeface="Arial" pitchFamily="34" charset="0"/>
                <a:cs typeface="Arial" pitchFamily="34" charset="0"/>
              </a:rPr>
              <a:t>Обеспечение высокотехнологичных производств качественными кадрами</a:t>
            </a:r>
          </a:p>
          <a:p>
            <a:pPr marL="0" indent="0">
              <a:buNone/>
            </a:pPr>
            <a:endParaRPr lang="ru-RU" sz="3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3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85</a:t>
            </a:r>
            <a:r>
              <a:rPr lang="ru-RU" sz="3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700" b="1" dirty="0">
                <a:latin typeface="Arial" pitchFamily="34" charset="0"/>
                <a:cs typeface="Arial" pitchFamily="34" charset="0"/>
              </a:rPr>
              <a:t>крупнейших предприятий </a:t>
            </a:r>
            <a:endParaRPr lang="ru-RU" sz="37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37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ru-RU" sz="3700" b="1" dirty="0">
                <a:latin typeface="Arial" pitchFamily="34" charset="0"/>
                <a:cs typeface="Arial" pitchFamily="34" charset="0"/>
              </a:rPr>
              <a:t> регионов России. </a:t>
            </a:r>
            <a:endParaRPr lang="ru-RU" sz="37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37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250 </a:t>
            </a:r>
            <a:r>
              <a:rPr lang="ru-RU" sz="3700" b="1" dirty="0">
                <a:latin typeface="Arial" pitchFamily="34" charset="0"/>
                <a:cs typeface="Arial" pitchFamily="34" charset="0"/>
              </a:rPr>
              <a:t>конкурсантов - молодые сотрудники компаний и юниоры в возрастных категориях «10+» и «17+» (</a:t>
            </a:r>
            <a:r>
              <a:rPr lang="ru-RU" sz="3700" b="1" dirty="0" err="1">
                <a:latin typeface="Arial" pitchFamily="34" charset="0"/>
                <a:cs typeface="Arial" pitchFamily="34" charset="0"/>
              </a:rPr>
              <a:t>JuniorSkills</a:t>
            </a:r>
            <a:r>
              <a:rPr lang="ru-RU" sz="3700" b="1" dirty="0">
                <a:latin typeface="Arial" pitchFamily="34" charset="0"/>
                <a:cs typeface="Arial" pitchFamily="34" charset="0"/>
              </a:rPr>
              <a:t>) две команды из Минска (Республика Беларусь</a:t>
            </a:r>
            <a:r>
              <a:rPr lang="ru-RU" sz="37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0" indent="0">
              <a:buNone/>
            </a:pPr>
            <a:endParaRPr lang="ru-RU" sz="37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130</a:t>
            </a:r>
            <a:r>
              <a:rPr lang="ru-RU" sz="3700" b="1" dirty="0">
                <a:latin typeface="Arial" pitchFamily="34" charset="0"/>
                <a:cs typeface="Arial" pitchFamily="34" charset="0"/>
              </a:rPr>
              <a:t> школьников приняли участие в </a:t>
            </a:r>
            <a:r>
              <a:rPr lang="en-US" sz="3700" b="1" dirty="0">
                <a:latin typeface="Arial" pitchFamily="34" charset="0"/>
                <a:cs typeface="Arial" pitchFamily="34" charset="0"/>
              </a:rPr>
              <a:t>U</a:t>
            </a:r>
            <a:r>
              <a:rPr lang="ru-RU" sz="3700" b="1" dirty="0" err="1" smtClean="0">
                <a:latin typeface="Arial" pitchFamily="34" charset="0"/>
                <a:cs typeface="Arial" pitchFamily="34" charset="0"/>
              </a:rPr>
              <a:t>niorSkills</a:t>
            </a:r>
            <a:endParaRPr lang="ru-RU" sz="37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37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7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3700" b="1" dirty="0">
                <a:latin typeface="Arial" pitchFamily="34" charset="0"/>
                <a:cs typeface="Arial" pitchFamily="34" charset="0"/>
              </a:rPr>
              <a:t> зарубежных стан: Германии, КНР, ОАЭ, Республики </a:t>
            </a:r>
            <a:endParaRPr lang="ru-RU" sz="37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700" b="1" dirty="0" smtClean="0">
                <a:latin typeface="Arial" pitchFamily="34" charset="0"/>
                <a:cs typeface="Arial" pitchFamily="34" charset="0"/>
              </a:rPr>
              <a:t>Корея</a:t>
            </a:r>
            <a:r>
              <a:rPr lang="ru-RU" sz="3700" b="1" dirty="0">
                <a:latin typeface="Arial" pitchFamily="34" charset="0"/>
                <a:cs typeface="Arial" pitchFamily="34" charset="0"/>
              </a:rPr>
              <a:t>, Таиланда, Тайваня, Финляндии, Швейцарии и </a:t>
            </a:r>
            <a:r>
              <a:rPr lang="ru-RU" sz="3700" b="1" dirty="0" smtClean="0">
                <a:latin typeface="Arial" pitchFamily="34" charset="0"/>
                <a:cs typeface="Arial" pitchFamily="34" charset="0"/>
              </a:rPr>
              <a:t>ЮАР</a:t>
            </a:r>
          </a:p>
          <a:p>
            <a:pPr marL="0" indent="0">
              <a:buNone/>
            </a:pPr>
            <a:endParaRPr lang="ru-RU" sz="37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200 </a:t>
            </a:r>
            <a:r>
              <a:rPr lang="ru-RU" sz="3700" b="1" dirty="0" smtClean="0">
                <a:latin typeface="Arial" pitchFamily="34" charset="0"/>
                <a:cs typeface="Arial" pitchFamily="34" charset="0"/>
              </a:rPr>
              <a:t>отечественных и зарубежных экспертов</a:t>
            </a:r>
            <a:endParaRPr lang="ru-RU" sz="37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ru-RU" sz="29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5008" y="1700808"/>
            <a:ext cx="4608512" cy="492514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ЦЕЛЕВОЙ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ОРИЕНТИР</a:t>
            </a:r>
          </a:p>
          <a:p>
            <a:pPr marL="0" indent="0">
              <a:buNone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общего видения кадрового обеспечения промышленного роста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ru-RU" sz="1100" b="1" dirty="0">
                <a:latin typeface="Arial" pitchFamily="34" charset="0"/>
                <a:cs typeface="Arial" pitchFamily="34" charset="0"/>
              </a:rPr>
              <a:t>формирование общего понимания задач развития 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Обмен лучшими практиками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МЕХАНИЗМ</a:t>
            </a:r>
          </a:p>
          <a:p>
            <a:pPr marL="0" indent="0">
              <a:buNone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обсуждение тем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в условном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временном горизонте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: 2030-2035, 2019-2020 и 2016 года. </a:t>
            </a:r>
            <a:endParaRPr lang="ru-RU" sz="11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Движение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от будущего к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настоящему</a:t>
            </a:r>
          </a:p>
          <a:p>
            <a:pPr marL="0" indent="0">
              <a:buNone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Формирование видения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2035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indent="0">
              <a:buNone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 Стратегические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проекты развития в горизонте 2019 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года</a:t>
            </a:r>
          </a:p>
          <a:p>
            <a:pPr marL="0" indent="0">
              <a:buNone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Тактические </a:t>
            </a:r>
            <a:r>
              <a:rPr lang="ru-RU" sz="1100" b="1" dirty="0">
                <a:latin typeface="Arial" pitchFamily="34" charset="0"/>
                <a:cs typeface="Arial" pitchFamily="34" charset="0"/>
              </a:rPr>
              <a:t>меры, которые необходимо принять уже в 2016 году</a:t>
            </a: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ФОРМЫ ДЕЛОВОЙ ПРОГРАММЫ:</a:t>
            </a:r>
          </a:p>
          <a:p>
            <a:pPr marL="0" indent="0" algn="ctr">
              <a:buNone/>
            </a:pPr>
            <a:r>
              <a:rPr lang="ru-RU" sz="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Семинар</a:t>
            </a:r>
            <a:endParaRPr lang="ru-RU" sz="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Научно-практическая конференция</a:t>
            </a:r>
          </a:p>
          <a:p>
            <a:pPr marL="0" indent="0" algn="ctr">
              <a:buNone/>
            </a:pP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Открытая лекция</a:t>
            </a:r>
          </a:p>
          <a:p>
            <a:pPr marL="0" indent="0" algn="ctr">
              <a:buNone/>
            </a:pP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Презентация</a:t>
            </a:r>
          </a:p>
          <a:p>
            <a:pPr marL="0" indent="0" algn="ctr">
              <a:buNone/>
            </a:pP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Круглый стол</a:t>
            </a:r>
          </a:p>
          <a:p>
            <a:pPr marL="0" indent="0" algn="ctr">
              <a:buNone/>
            </a:pP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Экспертная сессия</a:t>
            </a:r>
          </a:p>
          <a:p>
            <a:pPr marL="0" indent="0" algn="ctr">
              <a:buNone/>
            </a:pP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Мастер класс</a:t>
            </a:r>
          </a:p>
          <a:p>
            <a:pPr marL="0" indent="0" algn="ctr">
              <a:buNone/>
            </a:pP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Панельная дискуссия</a:t>
            </a:r>
          </a:p>
          <a:p>
            <a:pPr marL="0" indent="0" algn="ctr">
              <a:buNone/>
            </a:pP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Лучшие практики</a:t>
            </a:r>
          </a:p>
          <a:p>
            <a:pPr marL="0" indent="0" algn="ctr">
              <a:buNone/>
            </a:pP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Проектный форум</a:t>
            </a:r>
          </a:p>
          <a:p>
            <a:pPr marL="0" indent="0" algn="ctr">
              <a:buNone/>
            </a:pP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Презентация промежуточных результатов</a:t>
            </a:r>
          </a:p>
          <a:p>
            <a:pPr marL="0" indent="0" algn="ctr">
              <a:buNone/>
            </a:pP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Методический семинар</a:t>
            </a:r>
          </a:p>
          <a:p>
            <a:pPr marL="0" indent="0" algn="ctr">
              <a:buNone/>
            </a:pP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Тренинг заседание рабочей группы</a:t>
            </a:r>
          </a:p>
          <a:p>
            <a:pPr marL="0" indent="0" algn="ctr">
              <a:buNone/>
            </a:pP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Стратегическая сессия</a:t>
            </a:r>
          </a:p>
          <a:p>
            <a:pPr marL="0" indent="0" algn="ctr">
              <a:buNone/>
            </a:pP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Дискуссионная </a:t>
            </a:r>
            <a:r>
              <a:rPr lang="ru-RU" sz="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площадка Рефлексивно-аналитическая </a:t>
            </a:r>
            <a:r>
              <a:rPr lang="ru-RU" sz="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сессия</a:t>
            </a:r>
          </a:p>
          <a:p>
            <a:pPr marL="0" indent="0">
              <a:buNone/>
            </a:pPr>
            <a:endParaRPr lang="ru-RU" sz="11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C7BC7-4405-4F37-B6E0-21E1AAE4D7B5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518" y="-185837"/>
            <a:ext cx="8493199" cy="210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" y="116632"/>
            <a:ext cx="3453953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6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64" y="116632"/>
            <a:ext cx="9282236" cy="130100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/>
              <a:t>World Skills</a:t>
            </a:r>
            <a:br>
              <a:rPr lang="en-US" sz="4800" b="1" dirty="0"/>
            </a:br>
            <a:r>
              <a:rPr lang="en-US" sz="4800" b="1" dirty="0"/>
              <a:t>Hi - Tech 2015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85313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ru-RU" sz="1000" dirty="0"/>
          </a:p>
          <a:p>
            <a:pPr marL="0" indent="0" algn="r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ДЕЛОВАЯ ПРОГРАММА</a:t>
            </a:r>
          </a:p>
          <a:p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Новые формы государственно-частного партнерства</a:t>
            </a:r>
          </a:p>
          <a:p>
            <a:pPr marL="0" indent="0"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Мастер-класс для руководителей ПОО по разработке примерной образовательной программы по профессии «Столяр»</a:t>
            </a:r>
          </a:p>
          <a:p>
            <a:pPr marL="0" indent="0"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Реализация практико-ориентированной (дуальной) модели подготовки</a:t>
            </a:r>
          </a:p>
          <a:p>
            <a:pPr marL="0" indent="0"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Лучшие практики взаимодействия с бизнесом</a:t>
            </a:r>
          </a:p>
          <a:p>
            <a:pPr marL="0" indent="0"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Проектная сессия «построй партнерскую сеть» и т.д.</a:t>
            </a:r>
          </a:p>
          <a:p>
            <a:pPr marL="0" indent="0">
              <a:buNone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МАСТЕР-КЛАССЫ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7 УЧАСТНИКОВ СБОРНОЙ РОССИИ (МЕДАЛИСТЫ) В МИРОВОМ ЧЕМПИОНАТЕ РАБОЧИХ ПРОФЕССИЙ</a:t>
            </a:r>
          </a:p>
          <a:p>
            <a:pPr marL="0" indent="0"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Поварское дело</a:t>
            </a:r>
          </a:p>
          <a:p>
            <a:pPr marL="0" indent="0"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Ресторанный сервис</a:t>
            </a:r>
          </a:p>
          <a:p>
            <a:pPr marL="0" indent="0">
              <a:buNone/>
            </a:pP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Мехатроника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Парикмахерское искусство</a:t>
            </a:r>
          </a:p>
          <a:p>
            <a:pPr marL="0" indent="0"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Электромонтажные работы и т.д.</a:t>
            </a:r>
          </a:p>
          <a:p>
            <a:pPr marL="0" indent="0" algn="ctr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ДЕТСКИЙ ИНТЕРАКТИВ</a:t>
            </a:r>
          </a:p>
          <a:p>
            <a:pPr marL="0" indent="0" algn="ctr">
              <a:buNone/>
            </a:pPr>
            <a:r>
              <a:rPr lang="ru-RU" sz="1600" b="1" dirty="0">
                <a:latin typeface="Arial" pitchFamily="34" charset="0"/>
                <a:cs typeface="Arial" pitchFamily="34" charset="0"/>
              </a:rPr>
              <a:t>б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олее 70 площадок</a:t>
            </a:r>
          </a:p>
          <a:p>
            <a:pPr marL="0" indent="0" algn="ctr"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сумашедшая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наука,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роботолаб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, углепластики, фабрика красок, </a:t>
            </a:r>
            <a:r>
              <a:rPr lang="ru-RU" sz="1000" b="1" dirty="0" err="1" smtClean="0">
                <a:latin typeface="Arial" pitchFamily="34" charset="0"/>
                <a:cs typeface="Arial" pitchFamily="34" charset="0"/>
              </a:rPr>
              <a:t>интерском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и т.д.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92514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СОРЕВНОВАНИЯ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24 компетенции</a:t>
            </a:r>
          </a:p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6 - 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Future Skills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соревнование по перспективным компетенциям</a:t>
            </a:r>
          </a:p>
          <a:p>
            <a:pPr marL="0" indent="0"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лазерные технологии, </a:t>
            </a:r>
          </a:p>
          <a:p>
            <a:pPr marL="0" indent="0"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реверсивный инжиниринг, </a:t>
            </a:r>
          </a:p>
          <a:p>
            <a:pPr marL="0" indent="0"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управление жизненным циклом, </a:t>
            </a:r>
          </a:p>
          <a:p>
            <a:pPr marL="0" indent="0">
              <a:buNone/>
            </a:pPr>
            <a:r>
              <a:rPr lang="ru-RU" sz="1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нейропилотирование</a:t>
            </a:r>
            <a:r>
              <a:rPr lang="ru-RU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промышленный дизайн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8 - 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Junior Skills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– состязание школьников от 10 до 17 лет по инженерно-техническим компетенциям </a:t>
            </a:r>
          </a:p>
          <a:p>
            <a:pPr marL="0" indent="0">
              <a:buNone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правление производственными процессами</a:t>
            </a:r>
          </a:p>
          <a:p>
            <a:pPr marL="0" indent="0">
              <a:buNone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еталлообработка</a:t>
            </a:r>
          </a:p>
          <a:p>
            <a:pPr marL="0" indent="0">
              <a:buNone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варочные технологии</a:t>
            </a:r>
          </a:p>
          <a:p>
            <a:pPr marL="0" indent="0">
              <a:buNone/>
            </a:pPr>
            <a:r>
              <a:rPr lang="ru-RU" sz="1000" b="1" dirty="0">
                <a:latin typeface="Arial" pitchFamily="34" charset="0"/>
                <a:cs typeface="Arial" pitchFamily="34" charset="0"/>
              </a:rPr>
              <a:t>х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олодильное оборудование и системы кондиционирования воздуха и т.д.</a:t>
            </a:r>
          </a:p>
          <a:p>
            <a:pPr>
              <a:buAutoNum type="arabicPlain" startAt="10"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1600" b="1" u="sng" dirty="0" smtClean="0">
                <a:latin typeface="Arial" pitchFamily="34" charset="0"/>
                <a:cs typeface="Arial" pitchFamily="34" charset="0"/>
              </a:rPr>
              <a:t>World Skills</a:t>
            </a:r>
          </a:p>
          <a:p>
            <a:pPr marL="0" indent="0"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Фрезерные работы</a:t>
            </a:r>
          </a:p>
          <a:p>
            <a:pPr marL="0" indent="0"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Токарные работы</a:t>
            </a:r>
          </a:p>
          <a:p>
            <a:pPr marL="0" indent="0"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Мобильная робототехника</a:t>
            </a:r>
          </a:p>
          <a:p>
            <a:pPr marL="0" indent="0">
              <a:buNone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Электроника и т.д.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C7BC7-4405-4F37-B6E0-21E1AAE4D7B5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4" y="116631"/>
            <a:ext cx="1800199" cy="225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ZavPraktik\Desktop\СКЦ\Фотографии0001\IMG0189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44" y="4509120"/>
            <a:ext cx="1583922" cy="211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9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C7BC7-4405-4F37-B6E0-21E1AAE4D7B5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44624"/>
            <a:ext cx="6056402" cy="356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780928"/>
            <a:ext cx="4283769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944" y="3429000"/>
            <a:ext cx="545705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882" y="-15973"/>
            <a:ext cx="3520662" cy="337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7" y="3397002"/>
            <a:ext cx="1340185" cy="68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20" y="4100315"/>
            <a:ext cx="1368152" cy="509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88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C7BC7-4405-4F37-B6E0-21E1AAE4D7B5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200472" y="2564904"/>
            <a:ext cx="4320480" cy="417646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300" dirty="0"/>
              <a:t>Новые формы государственно-частного партнерства</a:t>
            </a:r>
          </a:p>
          <a:p>
            <a:pPr marL="0" indent="0">
              <a:buNone/>
            </a:pPr>
            <a:r>
              <a:rPr lang="ru-RU" sz="2300" dirty="0"/>
              <a:t>Мастер-класс для руководителей ПОО по разработке примерной образовательной программы по профессии «Столяр»</a:t>
            </a:r>
          </a:p>
          <a:p>
            <a:pPr marL="0" indent="0">
              <a:buNone/>
            </a:pPr>
            <a:r>
              <a:rPr lang="ru-RU" sz="2300" dirty="0"/>
              <a:t>Реализация практико-ориентированной (дуальной) модели подготовки</a:t>
            </a:r>
          </a:p>
          <a:p>
            <a:pPr marL="0" indent="0">
              <a:buNone/>
            </a:pPr>
            <a:r>
              <a:rPr lang="ru-RU" sz="2300" dirty="0" smtClean="0"/>
              <a:t>Мастер-класс для наставников и мастеров производственного обучения</a:t>
            </a:r>
          </a:p>
          <a:p>
            <a:pPr marL="0" indent="0">
              <a:buNone/>
            </a:pPr>
            <a:r>
              <a:rPr lang="ru-RU" sz="2300" dirty="0" smtClean="0"/>
              <a:t>Проектная </a:t>
            </a:r>
            <a:r>
              <a:rPr lang="ru-RU" sz="2300" dirty="0"/>
              <a:t>сессия «построй партнерскую сеть» и т.д.</a:t>
            </a: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14451" y="2598346"/>
            <a:ext cx="4104456" cy="5598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Функционирование учебных подразделений на предприятиях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81117" y="3317056"/>
            <a:ext cx="4176464" cy="832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</a:t>
            </a:r>
            <a:r>
              <a:rPr lang="ru-RU" dirty="0" smtClean="0"/>
              <a:t>тапы разработки программы в контексте (</a:t>
            </a:r>
            <a:r>
              <a:rPr lang="en-US" dirty="0" err="1" smtClean="0"/>
              <a:t>WorldSkills</a:t>
            </a:r>
            <a:r>
              <a:rPr lang="en-US" dirty="0" smtClean="0"/>
              <a:t> </a:t>
            </a:r>
            <a:r>
              <a:rPr lang="ru-RU" dirty="0" smtClean="0"/>
              <a:t> +ПС+ФГОС)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86" y="4365104"/>
            <a:ext cx="4200525" cy="68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51" y="5197614"/>
            <a:ext cx="42005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049" y="-243408"/>
            <a:ext cx="7057231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ZavPraktik\Desktop\Снимок42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232920" cy="24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 вправо 8"/>
          <p:cNvSpPr/>
          <p:nvPr/>
        </p:nvSpPr>
        <p:spPr>
          <a:xfrm>
            <a:off x="4786486" y="2582162"/>
            <a:ext cx="57606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70" y="3317056"/>
            <a:ext cx="60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45" y="4493561"/>
            <a:ext cx="60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45" y="5204754"/>
            <a:ext cx="60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45" y="6021359"/>
            <a:ext cx="609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853" y="6021359"/>
            <a:ext cx="42005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95303" y="4393252"/>
            <a:ext cx="4069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Тиражирование проекта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Выработка рекомендаций по внедрению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37176" y="5339969"/>
            <a:ext cx="264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Презентация методики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01848" y="6156574"/>
            <a:ext cx="3767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Формирование новых отношений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C7BC7-4405-4F37-B6E0-21E1AAE4D7B5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3074" name="Picture 2" descr="C:\Users\ZavPraktik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6" y="332656"/>
            <a:ext cx="4372586" cy="634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ZavPraktik\Desktop\СКЦ\Фотографии0001\Фото01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68" y="223562"/>
            <a:ext cx="4375150" cy="328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ZavPraktik\Desktop\СКЦ\Фотографии0001\Фото01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2348880"/>
            <a:ext cx="201622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ZavPraktik\Desktop\СКЦ\Фотографии0001\IMG019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248" y="3604065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ZavPraktik\Desktop\СКЦ\Фотографии0001\Photos\IMG0191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84" y="3658511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ZavPraktik\Desktop\СКЦ\Фотографии0001\Фото014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23986"/>
            <a:ext cx="1761660" cy="17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87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C7BC7-4405-4F37-B6E0-21E1AAE4D7B5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1026" name="Picture 2" descr="C:\Users\ZavPraktik\Desktop\СКЦ\Фотографии0001\IMG018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9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avPraktik\Desktop\СКЦ\Фотографии0001\IMG0184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703" y="0"/>
            <a:ext cx="266429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avPraktik\Desktop\СКЦ\Фотографии0001\IMG0194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907" y="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ZavPraktik\Desktop\СКЦ\Фотографии0001\Фото01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" y="4005064"/>
            <a:ext cx="3872457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avPraktik\Desktop\СКЦ\Фотографии0001\IMG0196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4005064"/>
            <a:ext cx="329681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ZavPraktik\Desktop\СКЦ\Фотографии0001\IMG0201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0"/>
            <a:ext cx="257673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ZavPraktik\Desktop\СКЦ\Фотографии0001\Фото01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4005064"/>
            <a:ext cx="2736304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19350"/>
            <a:ext cx="99060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706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2132856"/>
            <a:ext cx="4375150" cy="399331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Стратегия: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2132856"/>
            <a:ext cx="4375150" cy="399331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Тактические меры:</a:t>
            </a: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9C7BC7-4405-4F37-B6E0-21E1AAE4D7B5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-99391"/>
            <a:ext cx="9289032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77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9348</TotalTime>
  <Words>942</Words>
  <Application>Microsoft Office PowerPoint</Application>
  <PresentationFormat>Лист A4 (210x297 мм)</PresentationFormat>
  <Paragraphs>146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World Skills Hi - Tech 2015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Juliana</dc:creator>
  <cp:lastModifiedBy>ZavPraktik</cp:lastModifiedBy>
  <cp:revision>914</cp:revision>
  <cp:lastPrinted>2015-12-14T12:23:51Z</cp:lastPrinted>
  <dcterms:created xsi:type="dcterms:W3CDTF">2013-03-25T12:57:16Z</dcterms:created>
  <dcterms:modified xsi:type="dcterms:W3CDTF">2015-12-14T12:40:31Z</dcterms:modified>
</cp:coreProperties>
</file>